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Wise%20Owl\Answers\VBA%20Merge%20PowerPoint%20Presentations\Eg01%20Recap%20Completed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Wise%20Owl\Answers\VBA%20Merge%20PowerPoint%20Presentations\Eg01%20Recap%20Completed.xlsm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rgbClr val="F1841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Films2018!$D$2</c:f>
              <c:strCache>
                <c:ptCount val="1"/>
                <c:pt idx="0">
                  <c:v>Run time</c:v>
                </c:pt>
              </c:strCache>
            </c:strRef>
          </c:tx>
          <c:spPr>
            <a:solidFill>
              <a:srgbClr val="F1841F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Films2018!$B$3:$B$12</c:f>
              <c:strCache>
                <c:ptCount val="10"/>
                <c:pt idx="0">
                  <c:v>Avengers: Infinity War</c:v>
                </c:pt>
                <c:pt idx="1">
                  <c:v>Black Panther</c:v>
                </c:pt>
                <c:pt idx="2">
                  <c:v>Jurassic World: Fallen Kingdom</c:v>
                </c:pt>
                <c:pt idx="3">
                  <c:v>Incredibles 2</c:v>
                </c:pt>
                <c:pt idx="4">
                  <c:v>Aquaman</c:v>
                </c:pt>
                <c:pt idx="5">
                  <c:v>Bohemian Rhapsody</c:v>
                </c:pt>
                <c:pt idx="6">
                  <c:v>Venom</c:v>
                </c:pt>
                <c:pt idx="7">
                  <c:v>Mission: Impossible – Fallout</c:v>
                </c:pt>
                <c:pt idx="8">
                  <c:v>Deadpool 2</c:v>
                </c:pt>
                <c:pt idx="9">
                  <c:v>Fantastic Beasts: The Crimes of Grindelwald</c:v>
                </c:pt>
              </c:strCache>
            </c:strRef>
          </c:cat>
          <c:val>
            <c:numRef>
              <c:f>Films2018!$D$3:$D$12</c:f>
              <c:numCache>
                <c:formatCode>General</c:formatCode>
                <c:ptCount val="10"/>
                <c:pt idx="0">
                  <c:v>149</c:v>
                </c:pt>
                <c:pt idx="1">
                  <c:v>134</c:v>
                </c:pt>
                <c:pt idx="2">
                  <c:v>128</c:v>
                </c:pt>
                <c:pt idx="3">
                  <c:v>118</c:v>
                </c:pt>
                <c:pt idx="4">
                  <c:v>143</c:v>
                </c:pt>
                <c:pt idx="5">
                  <c:v>134</c:v>
                </c:pt>
                <c:pt idx="6">
                  <c:v>112</c:v>
                </c:pt>
                <c:pt idx="7">
                  <c:v>147</c:v>
                </c:pt>
                <c:pt idx="8">
                  <c:v>119</c:v>
                </c:pt>
                <c:pt idx="9">
                  <c:v>134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37-4C6E-8581-F4EACD46AB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581492416"/>
        <c:axId val="390130288"/>
      </c:barChart>
      <c:catAx>
        <c:axId val="58149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0130288"/>
        <c:crosses val="autoZero"/>
        <c:auto val="1"/>
        <c:lblAlgn val="ctr"/>
        <c:lblOffset val="100"/>
        <c:noMultiLvlLbl val="0"/>
      </c:catAx>
      <c:valAx>
        <c:axId val="390130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1492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rgbClr val="F1841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Films2018!$F$2</c:f>
              <c:strCache>
                <c:ptCount val="1"/>
                <c:pt idx="0">
                  <c:v>Worldwide gross</c:v>
                </c:pt>
              </c:strCache>
            </c:strRef>
          </c:tx>
          <c:spPr>
            <a:solidFill>
              <a:srgbClr val="F1841F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Films2018!$B$3:$B$12</c:f>
              <c:strCache>
                <c:ptCount val="10"/>
                <c:pt idx="0">
                  <c:v>Avengers: Infinity War</c:v>
                </c:pt>
                <c:pt idx="1">
                  <c:v>Black Panther</c:v>
                </c:pt>
                <c:pt idx="2">
                  <c:v>Jurassic World: Fallen Kingdom</c:v>
                </c:pt>
                <c:pt idx="3">
                  <c:v>Incredibles 2</c:v>
                </c:pt>
                <c:pt idx="4">
                  <c:v>Aquaman</c:v>
                </c:pt>
                <c:pt idx="5">
                  <c:v>Bohemian Rhapsody</c:v>
                </c:pt>
                <c:pt idx="6">
                  <c:v>Venom</c:v>
                </c:pt>
                <c:pt idx="7">
                  <c:v>Mission: Impossible – Fallout</c:v>
                </c:pt>
                <c:pt idx="8">
                  <c:v>Deadpool 2</c:v>
                </c:pt>
                <c:pt idx="9">
                  <c:v>Fantastic Beasts: The Crimes of Grindelwald</c:v>
                </c:pt>
              </c:strCache>
            </c:strRef>
          </c:cat>
          <c:val>
            <c:numRef>
              <c:f>Films2018!$F$3:$F$12</c:f>
              <c:numCache>
                <c:formatCode>_-[$$-409]* #,##0_ ;_-[$$-409]* \-#,##0\ ;_-[$$-409]* "-"??_ ;_-@_ </c:formatCode>
                <c:ptCount val="10"/>
                <c:pt idx="0">
                  <c:v>2048359754</c:v>
                </c:pt>
                <c:pt idx="1">
                  <c:v>1347597973</c:v>
                </c:pt>
                <c:pt idx="2">
                  <c:v>1308467944</c:v>
                </c:pt>
                <c:pt idx="3">
                  <c:v>1242805359</c:v>
                </c:pt>
                <c:pt idx="4">
                  <c:v>1148461807</c:v>
                </c:pt>
                <c:pt idx="5">
                  <c:v>904613378</c:v>
                </c:pt>
                <c:pt idx="6">
                  <c:v>856085151</c:v>
                </c:pt>
                <c:pt idx="7">
                  <c:v>791115104</c:v>
                </c:pt>
                <c:pt idx="8">
                  <c:v>786470484</c:v>
                </c:pt>
                <c:pt idx="9">
                  <c:v>654855901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A6-4C4E-8BD1-1FBA4223BA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580693168"/>
        <c:axId val="580690872"/>
      </c:barChart>
      <c:catAx>
        <c:axId val="580693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0690872"/>
        <c:crosses val="autoZero"/>
        <c:auto val="1"/>
        <c:lblAlgn val="ctr"/>
        <c:lblOffset val="100"/>
        <c:noMultiLvlLbl val="0"/>
      </c:catAx>
      <c:valAx>
        <c:axId val="580690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\$#,##0,,&quot;m&quot;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0693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9CF22-9E6B-4AEE-83F4-E998860C7C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071CFC-7256-46F4-A379-56165D82AD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CDA70E-FC6F-4B1D-8C1F-6DC763D60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A5A07-BB79-48A2-9B33-86F169263A64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8C876-64AF-490D-8D18-FB6D929B6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2EA094-556D-4D5C-8155-2498AAC16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106C-50CC-4B8C-A9E0-BFD8630FB9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61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7F82E4-71F3-4086-AB2B-6035B1BB8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A3A749-3B49-4729-A373-DBCC35DC73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2F1931-0A43-4A1B-B3EF-BDEC4CCC3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A5A07-BB79-48A2-9B33-86F169263A64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30313D-2562-49D0-AB44-BB34B5066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0F394-66D4-4080-AB5D-2F42FF51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106C-50CC-4B8C-A9E0-BFD8630FB9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8844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759F0D-49BE-4FF4-99FD-30BC5A7F0C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06E3BC-566B-4DB1-A862-1E6C2BE5ED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0CD263-8E0E-4F37-8730-7B01208F2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A5A07-BB79-48A2-9B33-86F169263A64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513BF3-64F6-4177-9AD9-A124C4BED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4ED8CD-5DD3-43F8-B86D-122AC3C99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106C-50CC-4B8C-A9E0-BFD8630FB9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058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A519D-1124-4634-821A-65C7DC39D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BF10FA-9A22-4C27-9D6F-3851039CA0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FF9C0E-37F3-4300-8056-D0F85C0E4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A5A07-BB79-48A2-9B33-86F169263A64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0FDEF6-95C4-452F-802C-DF2F00721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E1E0E0-E8F4-45E0-B508-CCF62A6F8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106C-50CC-4B8C-A9E0-BFD8630FB9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445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D434B-3267-48D5-8E34-22F86DFD0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4A749A-217C-4D46-8C8C-15F425B4AD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13213E-E7CB-4A96-A407-811926311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A5A07-BB79-48A2-9B33-86F169263A64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9E03F-2B37-4F67-A96A-AD29AB0DF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ADD0E2-8070-445B-BF62-EEB8F404B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106C-50CC-4B8C-A9E0-BFD8630FB9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3626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1C4BD-3D7C-421C-9833-5632DA10F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E612BE-88C1-4F35-98C2-224F645028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43384D-34CC-4CD0-BB13-D431B8FDC8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90DE59-8DDF-4DEB-BE0B-5C6106FDD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A5A07-BB79-48A2-9B33-86F169263A64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B929D9-A8F7-4379-B5EB-60DEC45E8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1327B1-568B-44EE-9A1B-7A8D6476D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106C-50CC-4B8C-A9E0-BFD8630FB9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141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DD0E7-9253-423A-8A7F-F2AAE8AC4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882C05-518C-4376-9EEE-3BDE3EC41A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D66774-4CDD-459C-8D22-C00CC04667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E4B531-6709-4C36-AE51-D2789374F5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FCEE52-6B3C-4A81-9C98-8D4213D2B7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02D19D-0A8D-4459-BEEA-47D19F193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A5A07-BB79-48A2-9B33-86F169263A64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D85F38-3DA2-4D14-8280-9CBDE1154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613F73-CC04-4310-994D-D62F0C911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106C-50CC-4B8C-A9E0-BFD8630FB9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602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8088E-6422-4612-98D7-56BFA406F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69A9E5-EDD0-40F0-B60F-CB0113330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A5A07-BB79-48A2-9B33-86F169263A64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E4E9C8-E853-4218-A892-9D4E6ECE6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C83E03-0748-4C10-8059-11CC95E71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106C-50CC-4B8C-A9E0-BFD8630FB9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0498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9FDCCF-7E02-4AEE-B43A-801501113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A5A07-BB79-48A2-9B33-86F169263A64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55E1CF-DBFE-46C9-9161-09BFD8094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F80DF8-6D0D-4F97-B90B-C6CD6B384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106C-50CC-4B8C-A9E0-BFD8630FB9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3165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7E956-3A32-47A5-A9B2-C7205D4F8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4FA2FF-5725-47B0-8616-21830B80BD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B48867-C932-4057-9D1C-5A88F3F309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97F030-F281-4535-8E83-0FEB0BC4E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A5A07-BB79-48A2-9B33-86F169263A64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BDACB3-0A45-4E98-9FDD-6520FCFFE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203F60-7FAA-4874-A137-7A390984C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106C-50CC-4B8C-A9E0-BFD8630FB9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8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36D6B-31F2-4FD8-BA2C-311B8EDB0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8BDC51-FCA2-4ED2-BC1A-F2EAEDEC44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D3197A-C50C-4E5B-8020-DF2BFB7FCE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E722C1-0470-4E26-8678-D4A0023B5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A5A07-BB79-48A2-9B33-86F169263A64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132573-34C3-477C-80C7-637657C92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A7234D-D09D-4E45-B024-B464BD1C3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106C-50CC-4B8C-A9E0-BFD8630FB9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43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1851E0-4943-42FA-962D-5AFD11D2A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C8DBF7-DC8E-41FD-8E97-B57C524321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683DCA-FE44-40F8-94E4-9BE7622C32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7A5A07-BB79-48A2-9B33-86F169263A64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D29311-5AC5-4152-9B50-B686116B68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36E43-FF2C-4CEA-ABAB-46B0521598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5106C-50CC-4B8C-A9E0-BFD8630FB9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9999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DBE30-1084-4F46-875F-1FBEC5CBFC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Films2018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E1C18F-BB4F-40B0-86D5-8C7B5EC9B0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Wise Owl</a:t>
            </a:r>
          </a:p>
        </p:txBody>
      </p:sp>
    </p:spTree>
    <p:extLst>
      <p:ext uri="{BB962C8B-B14F-4D97-AF65-F5344CB8AC3E}">
        <p14:creationId xmlns:p14="http://schemas.microsoft.com/office/powerpoint/2010/main" val="2547191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1AE9568-3486-4408-B5B4-EFF2C2059261}"/>
              </a:ext>
            </a:extLst>
          </p:cNvPr>
          <p:cNvGraphicFramePr>
            <a:graphicFrameLocks noGrp="1"/>
          </p:cNvGraphicFramePr>
          <p:nvPr/>
        </p:nvGraphicFramePr>
        <p:xfrm>
          <a:off x="1295400" y="2904014"/>
          <a:ext cx="9601200" cy="2194560"/>
        </p:xfrm>
        <a:graphic>
          <a:graphicData uri="http://schemas.openxmlformats.org/drawingml/2006/table">
            <a:tbl>
              <a:tblPr/>
              <a:tblGrid>
                <a:gridCol w="404986">
                  <a:extLst>
                    <a:ext uri="{9D8B030D-6E8A-4147-A177-3AD203B41FA5}">
                      <a16:colId xmlns:a16="http://schemas.microsoft.com/office/drawing/2014/main" val="2892638785"/>
                    </a:ext>
                  </a:extLst>
                </a:gridCol>
                <a:gridCol w="2859697">
                  <a:extLst>
                    <a:ext uri="{9D8B030D-6E8A-4147-A177-3AD203B41FA5}">
                      <a16:colId xmlns:a16="http://schemas.microsoft.com/office/drawing/2014/main" val="3222673450"/>
                    </a:ext>
                  </a:extLst>
                </a:gridCol>
                <a:gridCol w="854052">
                  <a:extLst>
                    <a:ext uri="{9D8B030D-6E8A-4147-A177-3AD203B41FA5}">
                      <a16:colId xmlns:a16="http://schemas.microsoft.com/office/drawing/2014/main" val="2304854658"/>
                    </a:ext>
                  </a:extLst>
                </a:gridCol>
                <a:gridCol w="633652">
                  <a:extLst>
                    <a:ext uri="{9D8B030D-6E8A-4147-A177-3AD203B41FA5}">
                      <a16:colId xmlns:a16="http://schemas.microsoft.com/office/drawing/2014/main" val="3382063246"/>
                    </a:ext>
                  </a:extLst>
                </a:gridCol>
                <a:gridCol w="1749430">
                  <a:extLst>
                    <a:ext uri="{9D8B030D-6E8A-4147-A177-3AD203B41FA5}">
                      <a16:colId xmlns:a16="http://schemas.microsoft.com/office/drawing/2014/main" val="592801503"/>
                    </a:ext>
                  </a:extLst>
                </a:gridCol>
                <a:gridCol w="1115778">
                  <a:extLst>
                    <a:ext uri="{9D8B030D-6E8A-4147-A177-3AD203B41FA5}">
                      <a16:colId xmlns:a16="http://schemas.microsoft.com/office/drawing/2014/main" val="3214998888"/>
                    </a:ext>
                  </a:extLst>
                </a:gridCol>
                <a:gridCol w="1253528">
                  <a:extLst>
                    <a:ext uri="{9D8B030D-6E8A-4147-A177-3AD203B41FA5}">
                      <a16:colId xmlns:a16="http://schemas.microsoft.com/office/drawing/2014/main" val="2836629876"/>
                    </a:ext>
                  </a:extLst>
                </a:gridCol>
                <a:gridCol w="730077">
                  <a:extLst>
                    <a:ext uri="{9D8B030D-6E8A-4147-A177-3AD203B41FA5}">
                      <a16:colId xmlns:a16="http://schemas.microsoft.com/office/drawing/2014/main" val="1022126365"/>
                    </a:ext>
                  </a:extLst>
                </a:gridCol>
              </a:tblGrid>
              <a:tr h="1828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2018 Highest Grossing Films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26074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Rank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Release date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Run time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Distributor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Worldwide gross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Oscar nominations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Oscar wins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8277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Avengers: Infinity War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27/04/2018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Disney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2,048,359,754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7864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Black Panther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16/02/2018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Disney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1,347,597,973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947697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Jurassic World: Fallen Kingdom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22/06/2018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Universal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1,308,467,944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86143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Incredibles 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15/06/2018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Disney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1,242,805,359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455396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Aquaman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21/12/2018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Warner Bros.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1,148,461,807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75535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Bohemian Rhapsody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24/10/2018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904,613,378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0380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Venom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05/10/2018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Sony Pictures / Columbia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856,085,151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76116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Mission: Impossible – Fallout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27/07/2018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Paramount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791,115,104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019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Deadpool 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18/05/2018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786,470,484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50081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Fantastic Beasts: The Crimes of Grindelwald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16/11/2018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Warner Bros.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654,855,901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13975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0981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500-000003000000}"/>
              </a:ext>
            </a:extLst>
          </p:cNvPr>
          <p:cNvGraphicFramePr>
            <a:graphicFrameLocks/>
          </p:cNvGraphicFramePr>
          <p:nvPr/>
        </p:nvGraphicFramePr>
        <p:xfrm>
          <a:off x="3216000" y="2057400"/>
          <a:ext cx="5760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45847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500-000004000000}"/>
              </a:ext>
            </a:extLst>
          </p:cNvPr>
          <p:cNvGraphicFramePr>
            <a:graphicFrameLocks/>
          </p:cNvGraphicFramePr>
          <p:nvPr/>
        </p:nvGraphicFramePr>
        <p:xfrm>
          <a:off x="3216000" y="2057400"/>
          <a:ext cx="5760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65485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</Words>
  <Application>Microsoft Office PowerPoint</Application>
  <PresentationFormat>Widescreen</PresentationFormat>
  <Paragraphs>99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Films2018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Films2018</dc:title>
  <dc:creator>Andrew Gould</dc:creator>
  <cp:lastModifiedBy>Andrew Gould</cp:lastModifiedBy>
  <cp:revision>1</cp:revision>
  <dcterms:created xsi:type="dcterms:W3CDTF">2022-02-19T09:50:48Z</dcterms:created>
  <dcterms:modified xsi:type="dcterms:W3CDTF">2022-02-19T09:50:56Z</dcterms:modified>
</cp:coreProperties>
</file>